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80" r:id="rId4"/>
    <p:sldId id="261" r:id="rId5"/>
    <p:sldId id="281" r:id="rId6"/>
    <p:sldId id="263" r:id="rId7"/>
    <p:sldId id="264" r:id="rId8"/>
    <p:sldId id="282" r:id="rId9"/>
    <p:sldId id="265" r:id="rId10"/>
    <p:sldId id="278" r:id="rId11"/>
    <p:sldId id="268" r:id="rId12"/>
    <p:sldId id="270" r:id="rId13"/>
    <p:sldId id="271" r:id="rId14"/>
    <p:sldId id="266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CE9DC"/>
    <a:srgbClr val="8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CA376-7820-4939-8BB8-170F6C1AC37C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1BDCE-492A-4986-B593-582DFD67D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1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1BDCE-492A-4986-B593-582DFD67D50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50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9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91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3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7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28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6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2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2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36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6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2F33-A5B7-4787-BFB1-6FC1ED85FCB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F2469-56B4-40E3-B7DC-383BFFF1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9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tolimp.org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ebobr.ru/index.php/lichnyj-kabinet/1139:tatyan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hairetdinova.school2-lens.edusite.ru/" TargetMode="External"/><Relationship Id="rId4" Type="http://schemas.openxmlformats.org/officeDocument/2006/relationships/hyperlink" Target="http://sites.google.com/site/nadezhdaivanovnadyakov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2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647" y="341745"/>
            <a:ext cx="11757026" cy="257694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ОТЧЕТ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ШКОЛЬНОГО МЕТОДИЧЕСКОГО ОБЪЕДИНЕНИЯ УЧИТЕЛЕЙ НАЧАЛЬНЫХ КЛАССОВ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«СОШ №2»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«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Лениногорский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район» Республики Татарстан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1128" y="3602038"/>
            <a:ext cx="6520872" cy="165576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static-pano.maps.yandex.ru/v1/?panoid=1386615629_685244305_23_1558866879&amp;size=500%2C240&amp;azimuth=-7.5&amp;tilt=10&amp;api_key=maps&amp;signature=ujF-XW212HY0Gok_l442UBmrY0MZ5pF-eX7u40ci6no=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59" y="2918691"/>
            <a:ext cx="3601317" cy="278014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395" y="3715325"/>
            <a:ext cx="4045529" cy="303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4727" y="365126"/>
            <a:ext cx="12090399" cy="3091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Обобщение опыта работы учителей начальных классов </a:t>
            </a:r>
            <a:r>
              <a:rPr lang="ru-RU" sz="2800" b="1" dirty="0" smtClean="0">
                <a:solidFill>
                  <a:srgbClr val="0070C0"/>
                </a:solidFill>
              </a:rPr>
              <a:t> через платформу </a:t>
            </a:r>
            <a:r>
              <a:rPr lang="en-US" sz="2800" b="1" dirty="0" smtClean="0">
                <a:solidFill>
                  <a:srgbClr val="0070C0"/>
                </a:solidFill>
              </a:rPr>
              <a:t>ZOOM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785204"/>
              </p:ext>
            </p:extLst>
          </p:nvPr>
        </p:nvGraphicFramePr>
        <p:xfrm>
          <a:off x="387927" y="563419"/>
          <a:ext cx="11397673" cy="59020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17710">
                  <a:extLst>
                    <a:ext uri="{9D8B030D-6E8A-4147-A177-3AD203B41FA5}">
                      <a16:colId xmlns:a16="http://schemas.microsoft.com/office/drawing/2014/main" val="1842795306"/>
                    </a:ext>
                  </a:extLst>
                </a:gridCol>
                <a:gridCol w="3913845">
                  <a:extLst>
                    <a:ext uri="{9D8B030D-6E8A-4147-A177-3AD203B41FA5}">
                      <a16:colId xmlns:a16="http://schemas.microsoft.com/office/drawing/2014/main" val="368162680"/>
                    </a:ext>
                  </a:extLst>
                </a:gridCol>
                <a:gridCol w="1364720">
                  <a:extLst>
                    <a:ext uri="{9D8B030D-6E8A-4147-A177-3AD203B41FA5}">
                      <a16:colId xmlns:a16="http://schemas.microsoft.com/office/drawing/2014/main" val="539032532"/>
                    </a:ext>
                  </a:extLst>
                </a:gridCol>
                <a:gridCol w="2901398">
                  <a:extLst>
                    <a:ext uri="{9D8B030D-6E8A-4147-A177-3AD203B41FA5}">
                      <a16:colId xmlns:a16="http://schemas.microsoft.com/office/drawing/2014/main" val="1066038320"/>
                    </a:ext>
                  </a:extLst>
                </a:gridCol>
              </a:tblGrid>
              <a:tr h="760731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Использование приема технологии развития критического мышления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Инсерт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район» Республики Татарстан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Бунчеева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Анна Михайловна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657659"/>
                  </a:ext>
                </a:extLst>
              </a:tr>
              <a:tr h="752542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приёма «Ромашка Блума» на уроках литературного чтения в начальной школе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 МБОУ «СОШ №2»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район» Республики Татарстан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Гильмутдинова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Индира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Анасовна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26786"/>
                  </a:ext>
                </a:extLst>
              </a:tr>
              <a:tr h="752542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приёма «Антиципация» на уроках в начальной школе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район» Республики Татарстан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Манакова Татьяна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Александровна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-практикум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455303"/>
                  </a:ext>
                </a:extLst>
              </a:tr>
              <a:tr h="752542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приёма «Облако слов» на уроках литературного чтения в начальной школе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район» Республики Татарстан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Самсонова Елена Анатольевна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-практикум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109488"/>
                  </a:ext>
                </a:extLst>
              </a:tr>
              <a:tr h="752542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технологии перспективного (иммерсионного) чтения на примере междисциплинарных  проект- тетрадей «Сказкотека».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«Лениногорский муниципальный район» Республики Татарстан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Елена Валерьевна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Урок-практикум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635368"/>
                  </a:ext>
                </a:extLst>
              </a:tr>
              <a:tr h="1021307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деятельности по формированию смыслового чтения в образовательном процессе посредством элементов театрального искусства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«Лениногорский муниципальный район» Республики Татарстан Нуриахметова Венера Анасовна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671176"/>
                  </a:ext>
                </a:extLst>
              </a:tr>
              <a:tr h="1109829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tt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Дерево предсказаний как один из приемов формирования смыслового чтения при работе с текстом на уроке литературного чтения в начальной школе.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высшей квалификационной категории МБОУ «СОШ №2» МО «Лениногорский муниципальный район» Республики Татарстан  Прокопичева Людмила Ивановна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Урок-практикум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(муниципальный семинар)</a:t>
                      </a: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11.04.2022 (республиканский семинар с</a:t>
                      </a:r>
                      <a:r>
                        <a:rPr lang="tt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ИРО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440"/>
                        </a:lnSpc>
                        <a:spcAft>
                          <a:spcPts val="100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14" marR="60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437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8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65627" y="0"/>
            <a:ext cx="10613571" cy="1025236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 мероприятия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349368"/>
              </p:ext>
            </p:extLst>
          </p:nvPr>
        </p:nvGraphicFramePr>
        <p:xfrm>
          <a:off x="591128" y="729678"/>
          <a:ext cx="11092872" cy="61085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67567">
                  <a:extLst>
                    <a:ext uri="{9D8B030D-6E8A-4147-A177-3AD203B41FA5}">
                      <a16:colId xmlns:a16="http://schemas.microsoft.com/office/drawing/2014/main" val="1040320704"/>
                    </a:ext>
                  </a:extLst>
                </a:gridCol>
                <a:gridCol w="3827987">
                  <a:extLst>
                    <a:ext uri="{9D8B030D-6E8A-4147-A177-3AD203B41FA5}">
                      <a16:colId xmlns:a16="http://schemas.microsoft.com/office/drawing/2014/main" val="2817500844"/>
                    </a:ext>
                  </a:extLst>
                </a:gridCol>
                <a:gridCol w="2997318">
                  <a:extLst>
                    <a:ext uri="{9D8B030D-6E8A-4147-A177-3AD203B41FA5}">
                      <a16:colId xmlns:a16="http://schemas.microsoft.com/office/drawing/2014/main" val="353200035"/>
                    </a:ext>
                  </a:extLst>
                </a:gridCol>
              </a:tblGrid>
              <a:tr h="2906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призовых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637775"/>
                  </a:ext>
                </a:extLst>
              </a:tr>
              <a:tr h="378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Детство без границ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Муниципальный,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УО №123 от 02.02.22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победителей 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697591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«Мои лучшие каникулы»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места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029785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 днем рождения РДШ»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71876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Джалиловские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чтения»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места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415835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“Сказочное панно”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95631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отрядных уголков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053796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Осенняя фантазия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528088"/>
                  </a:ext>
                </a:extLst>
              </a:tr>
              <a:tr h="32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“Хорошо нам рядышком с дедушкой и бабушкой”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233040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“Знатоки родного края”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757834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“Новогодняя игрушка”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11мест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935328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“Мама –это жизнь”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660072"/>
                  </a:ext>
                </a:extLst>
              </a:tr>
              <a:tr h="167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такая профессия- Родину защищать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Муниципальный,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УО №267 от 09.03.22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призовых 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92025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лиру посвятил народу своему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призовых места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866990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Творческий конкурс “Рисуй с нами”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призовое пис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ьмо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640897"/>
                  </a:ext>
                </a:extLst>
              </a:tr>
              <a:tr h="2344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Дети, техника, творчество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Муниципальный,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риказ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УО № 264 от 09.03.2022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призовых 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75182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Спасибо тебе, мама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призовых места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191165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Пасхальное яй</a:t>
                      </a: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призовых мест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050950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Кенгуру (55 учащихся)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не подведены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401745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Инфознайка (60 уч.)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не подведены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987451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ЦСГОлимп (48 уч.)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призеров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391814"/>
                  </a:ext>
                </a:extLst>
              </a:tr>
              <a:tr h="1524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акция “Урок Цифры”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28 человек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229799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Экологический диктант – 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28 человек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686629"/>
                  </a:ext>
                </a:extLst>
              </a:tr>
              <a:tr h="378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 детских рисунков “Эколята- друзья и защитники природы”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28 человек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45089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пионерских песен “Взвейтесь кострами синие ночи”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“Дети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Солнца” 2 место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46406"/>
                  </a:ext>
                </a:extLst>
              </a:tr>
              <a:tr h="923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Акция “200 минут чтения: Сталинграду посвящается”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28 человек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802152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t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“Блокадный Ленинград”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28 человек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13" marR="66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30514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054" y="0"/>
            <a:ext cx="1560945" cy="165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95565"/>
            <a:ext cx="11076710" cy="16256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с детьми приняли активное участие  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олимпиадах, конкурсах 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Школа»,   «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Интолимп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Учителя и ученики начальной школы  приняли участие во всех образовательных проектах  на платформах: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Я-класс», «Урок цифры», «Педсовет» получив большое количество грамот и дипломов.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8" y="2458615"/>
            <a:ext cx="2591934" cy="25919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48" y="2302494"/>
            <a:ext cx="1880895" cy="2591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134" y="2097368"/>
            <a:ext cx="3136900" cy="1762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461" y="4036510"/>
            <a:ext cx="2648419" cy="2645957"/>
          </a:xfrm>
          <a:prstGeom prst="rect">
            <a:avLst/>
          </a:prstGeom>
        </p:spPr>
      </p:pic>
      <p:sp>
        <p:nvSpPr>
          <p:cNvPr id="9" name="AutoShape 4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https://intolimp.org/img/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0" y="5588000"/>
            <a:ext cx="4774796" cy="5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7662" y="3991109"/>
            <a:ext cx="3468914" cy="26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5636" y="231342"/>
            <a:ext cx="11166763" cy="132960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Внеклассная работа и внеурочная деятельность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582" y="1796145"/>
            <a:ext cx="3426691" cy="2547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61" y="1850731"/>
            <a:ext cx="2886571" cy="21890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909" y="2081034"/>
            <a:ext cx="3453490" cy="20886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909" y="4194349"/>
            <a:ext cx="3772261" cy="24030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71" y="4329539"/>
            <a:ext cx="3054361" cy="22679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3724" y="4420268"/>
            <a:ext cx="3470586" cy="2437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9309" y="48407"/>
            <a:ext cx="1902691" cy="184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897" y="0"/>
            <a:ext cx="10515600" cy="8986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противоречия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7" y="803235"/>
            <a:ext cx="2463138" cy="24631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01409" y="958048"/>
            <a:ext cx="71301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Малое количество заданий по функциональной грамотности в учебниках;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педагоги прошли курсы по функциональной грамотности;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банка заданий по функциональной грамотности для младших школьников.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275" y="3178795"/>
            <a:ext cx="3237257" cy="10668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0205" y="3901153"/>
            <a:ext cx="2542693" cy="25465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0218" y="4158109"/>
            <a:ext cx="89869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 с 2021-2022 учебным годом результативность работы учителей в целом повысилась.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Педагогами начальной школы был составлен «Банк данных одаренных детей» для   выявления, обучения и развития одаренных детей.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целом работу МО можно признать удовлетворительной.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0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0144" y="674255"/>
            <a:ext cx="11831783" cy="4498109"/>
          </a:xfrm>
        </p:spPr>
        <p:txBody>
          <a:bodyPr>
            <a:noAutofit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будущее: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апробировать новые подходы в обучении;</a:t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-повышать эффективность использования ИКТ-технологий;</a:t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продолжить изучение обновленные ФГОС НОО;</a:t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приемы использования по формированию функциональной грамотности учащихся начальной школы.</a:t>
            </a:r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4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2437"/>
            <a:ext cx="10515600" cy="14782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«Шести шляп мышления»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Эдварда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Боно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83690"/>
            <a:ext cx="10515600" cy="53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309" y="201806"/>
            <a:ext cx="10515600" cy="212575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ФАКТЫ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педагогических условий,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функциональной грамотности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развития учебно-познавательной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в начальных классах»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50473"/>
            <a:ext cx="10515600" cy="4368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преподавания в начальной школе через применение различных способов и приемов развития функциональной грамотности младших школьников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научно-методической литературы по развитию функциональной грамотности школьников.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плана работы по развитию индивидуальных способностей школьников посредством внедрения в учебно-воспитательный процесс приемов формирования функциональной грамотности учащихся.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доступности, качества и эффективности образования за счет значительного обновления содержания образования.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 разносторонне развитую, здоровую физически и нравственно личность, способную реализовать творческий потенциал в динамических социально-экономических условиях, как в собственных интересах, так и в интересах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4947" y="201806"/>
            <a:ext cx="2213708" cy="157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982" y="365126"/>
            <a:ext cx="9986818" cy="78942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 методического объединения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5091" y="1293091"/>
            <a:ext cx="108619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В начальной школе работают 1</a:t>
            </a:r>
            <a:r>
              <a:rPr lang="en-US" dirty="0" smtClean="0"/>
              <a:t>4</a:t>
            </a:r>
            <a:r>
              <a:rPr lang="ru-RU" dirty="0" smtClean="0"/>
              <a:t> учителей.  1</a:t>
            </a:r>
            <a:r>
              <a:rPr lang="en-US" dirty="0" smtClean="0"/>
              <a:t>3</a:t>
            </a:r>
            <a:r>
              <a:rPr lang="ru-RU" dirty="0" smtClean="0"/>
              <a:t> учителей  имеют  высшее образование (9</a:t>
            </a:r>
            <a:r>
              <a:rPr lang="en-US" dirty="0" smtClean="0"/>
              <a:t>2</a:t>
            </a:r>
            <a:r>
              <a:rPr lang="tt-RU" dirty="0" smtClean="0"/>
              <a:t>,</a:t>
            </a:r>
            <a:r>
              <a:rPr lang="en-US" dirty="0" smtClean="0"/>
              <a:t>8</a:t>
            </a:r>
            <a:r>
              <a:rPr lang="ru-RU" dirty="0" smtClean="0"/>
              <a:t>%). Нужно отметить обеспеченность образовательного процесса  начальной школы учителями в соответствии со специальностью.</a:t>
            </a:r>
          </a:p>
          <a:p>
            <a:r>
              <a:rPr lang="ru-RU" b="1" dirty="0" smtClean="0"/>
              <a:t>   По стажу педагогической работы:</a:t>
            </a:r>
          </a:p>
          <a:p>
            <a:endParaRPr lang="ru-RU" dirty="0" smtClean="0"/>
          </a:p>
          <a:p>
            <a:r>
              <a:rPr lang="ru-RU" dirty="0" smtClean="0"/>
              <a:t>	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sz="1600" b="1" dirty="0" smtClean="0"/>
              <a:t>Имеют награды:</a:t>
            </a:r>
          </a:p>
          <a:p>
            <a:r>
              <a:rPr lang="ru-RU" sz="1600" dirty="0" smtClean="0"/>
              <a:t>- нагрудный знак « Почётный работник общего образования РФ» - 1 (</a:t>
            </a:r>
            <a:r>
              <a:rPr lang="ru-RU" sz="1600" dirty="0" err="1" smtClean="0"/>
              <a:t>Прокопичева</a:t>
            </a:r>
            <a:r>
              <a:rPr lang="ru-RU" sz="1600" dirty="0" smtClean="0"/>
              <a:t> Л.И.);</a:t>
            </a:r>
          </a:p>
          <a:p>
            <a:r>
              <a:rPr lang="ru-RU" sz="1600" dirty="0" smtClean="0"/>
              <a:t>- Грамота МО и Н РФ – 3 (</a:t>
            </a:r>
            <a:r>
              <a:rPr lang="ru-RU" sz="1600" dirty="0" err="1" smtClean="0"/>
              <a:t>Бунчеева</a:t>
            </a:r>
            <a:r>
              <a:rPr lang="ru-RU" sz="1600" dirty="0" smtClean="0"/>
              <a:t> А.М., </a:t>
            </a:r>
            <a:r>
              <a:rPr lang="ru-RU" sz="1600" dirty="0" err="1" smtClean="0"/>
              <a:t>Прокопичева</a:t>
            </a:r>
            <a:r>
              <a:rPr lang="ru-RU" sz="1600" dirty="0" smtClean="0"/>
              <a:t> Л.И.,  </a:t>
            </a:r>
            <a:r>
              <a:rPr lang="ru-RU" sz="1600" dirty="0" err="1" smtClean="0"/>
              <a:t>Хаертдинова</a:t>
            </a:r>
            <a:r>
              <a:rPr lang="ru-RU" sz="1600" dirty="0" smtClean="0"/>
              <a:t> Х.Г. , как победители ПНПО);</a:t>
            </a:r>
          </a:p>
          <a:p>
            <a:r>
              <a:rPr lang="ru-RU" sz="1600" dirty="0" smtClean="0"/>
              <a:t>- Грамота МО и Н РТ – 2 (</a:t>
            </a:r>
            <a:r>
              <a:rPr lang="ru-RU" sz="1600" dirty="0" err="1" smtClean="0"/>
              <a:t>Прокопичева</a:t>
            </a:r>
            <a:r>
              <a:rPr lang="ru-RU" sz="1600" dirty="0" smtClean="0"/>
              <a:t> Л.И., Есипова Е.В., </a:t>
            </a:r>
            <a:r>
              <a:rPr lang="ru-RU" sz="1600" dirty="0" err="1" smtClean="0"/>
              <a:t>Гильмутдинова</a:t>
            </a:r>
            <a:r>
              <a:rPr lang="ru-RU" sz="1600" dirty="0" smtClean="0"/>
              <a:t> М.Н.);</a:t>
            </a:r>
          </a:p>
          <a:p>
            <a:r>
              <a:rPr lang="ru-RU" sz="1600" dirty="0" smtClean="0"/>
              <a:t>- Грамота МО и Н РФ (как отраслевая награда) – 1 (</a:t>
            </a:r>
            <a:r>
              <a:rPr lang="ru-RU" sz="1600" dirty="0" err="1" smtClean="0"/>
              <a:t>Бунчеева</a:t>
            </a:r>
            <a:r>
              <a:rPr lang="ru-RU" sz="1600" dirty="0" smtClean="0"/>
              <a:t> А.М.);</a:t>
            </a:r>
          </a:p>
          <a:p>
            <a:r>
              <a:rPr lang="ru-RU" sz="1600" dirty="0" smtClean="0"/>
              <a:t>- Благодарственное письмо МО и Н РТ – 1 (</a:t>
            </a:r>
            <a:r>
              <a:rPr lang="ru-RU" sz="1600" dirty="0" err="1" smtClean="0"/>
              <a:t>Гильмутдинова</a:t>
            </a:r>
            <a:r>
              <a:rPr lang="ru-RU" sz="1600" dirty="0" smtClean="0"/>
              <a:t> М.Н., Дьякова Н.И., </a:t>
            </a:r>
            <a:r>
              <a:rPr lang="ru-RU" sz="1600" dirty="0" err="1" smtClean="0"/>
              <a:t>Гизитдинова</a:t>
            </a:r>
            <a:r>
              <a:rPr lang="ru-RU" sz="1600" dirty="0" smtClean="0"/>
              <a:t> Р.С., </a:t>
            </a:r>
            <a:r>
              <a:rPr lang="ru-RU" sz="1600" dirty="0" err="1" smtClean="0"/>
              <a:t>Нуриахметова</a:t>
            </a:r>
            <a:r>
              <a:rPr lang="ru-RU" sz="1600" dirty="0" smtClean="0"/>
              <a:t> В.А.);</a:t>
            </a:r>
          </a:p>
          <a:p>
            <a:r>
              <a:rPr lang="ru-RU" sz="1600" dirty="0" smtClean="0"/>
              <a:t>- Почетная грамота Управления образования – 3 (Ахметова Г.М., </a:t>
            </a:r>
            <a:r>
              <a:rPr lang="ru-RU" sz="1600" dirty="0" err="1" smtClean="0"/>
              <a:t>Нуриахметова</a:t>
            </a:r>
            <a:r>
              <a:rPr lang="ru-RU" sz="1600" dirty="0" smtClean="0"/>
              <a:t> В.А., Манакова Т.А.).</a:t>
            </a:r>
          </a:p>
          <a:p>
            <a:r>
              <a:rPr lang="ru-RU" sz="1600" dirty="0" smtClean="0"/>
              <a:t>- Медаль «100 лет образования Татарской АССР» (2020 год) – 1 (</a:t>
            </a:r>
            <a:r>
              <a:rPr lang="ru-RU" sz="1600" dirty="0" err="1" smtClean="0"/>
              <a:t>Прокопичева</a:t>
            </a:r>
            <a:r>
              <a:rPr lang="ru-RU" sz="1600" dirty="0" smtClean="0"/>
              <a:t> Л.И.)</a:t>
            </a:r>
          </a:p>
          <a:p>
            <a:r>
              <a:rPr lang="ru-RU" sz="1600" dirty="0" smtClean="0"/>
              <a:t>- Нагрудный знак «За заслуги в образовании» - 1 (Есипова Е.В.)</a:t>
            </a:r>
          </a:p>
          <a:p>
            <a:r>
              <a:rPr lang="tt-RU" sz="1600" dirty="0" smtClean="0"/>
              <a:t>- Заслу</a:t>
            </a:r>
            <a:r>
              <a:rPr lang="ru-RU" sz="1600" dirty="0" smtClean="0"/>
              <a:t>ж</a:t>
            </a:r>
            <a:r>
              <a:rPr lang="tt-RU" sz="1600" dirty="0" smtClean="0"/>
              <a:t>енный учитель  Республики Татарстан -1  (Бунчеева А.М.)</a:t>
            </a:r>
          </a:p>
          <a:p>
            <a:r>
              <a:rPr lang="ru-RU" sz="1600" b="1" dirty="0" err="1"/>
              <a:t>Категорированность</a:t>
            </a:r>
            <a:r>
              <a:rPr lang="ru-RU" sz="1600" dirty="0"/>
              <a:t> составляет 100 %:  высшую квалификационную  категорию имеют 12 учителей (</a:t>
            </a:r>
            <a:r>
              <a:rPr lang="ru-RU" sz="1600" dirty="0" smtClean="0"/>
              <a:t>85,7%),  </a:t>
            </a:r>
            <a:r>
              <a:rPr lang="ru-RU" sz="1600" dirty="0"/>
              <a:t>первую квалификационную категорию имеют 2 </a:t>
            </a:r>
            <a:r>
              <a:rPr lang="ru-RU" sz="1600" dirty="0" smtClean="0"/>
              <a:t>учителя (14,2%)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585563"/>
              </p:ext>
            </p:extLst>
          </p:nvPr>
        </p:nvGraphicFramePr>
        <p:xfrm>
          <a:off x="683492" y="2595418"/>
          <a:ext cx="1018770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6927">
                  <a:extLst>
                    <a:ext uri="{9D8B030D-6E8A-4147-A177-3AD203B41FA5}">
                      <a16:colId xmlns:a16="http://schemas.microsoft.com/office/drawing/2014/main" val="1149545979"/>
                    </a:ext>
                  </a:extLst>
                </a:gridCol>
                <a:gridCol w="2546927">
                  <a:extLst>
                    <a:ext uri="{9D8B030D-6E8A-4147-A177-3AD203B41FA5}">
                      <a16:colId xmlns:a16="http://schemas.microsoft.com/office/drawing/2014/main" val="2753782948"/>
                    </a:ext>
                  </a:extLst>
                </a:gridCol>
                <a:gridCol w="2546927">
                  <a:extLst>
                    <a:ext uri="{9D8B030D-6E8A-4147-A177-3AD203B41FA5}">
                      <a16:colId xmlns:a16="http://schemas.microsoft.com/office/drawing/2014/main" val="1264502019"/>
                    </a:ext>
                  </a:extLst>
                </a:gridCol>
                <a:gridCol w="2546927">
                  <a:extLst>
                    <a:ext uri="{9D8B030D-6E8A-4147-A177-3AD203B41FA5}">
                      <a16:colId xmlns:a16="http://schemas.microsoft.com/office/drawing/2014/main" val="3089457120"/>
                    </a:ext>
                  </a:extLst>
                </a:gridCol>
              </a:tblGrid>
              <a:tr h="3325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20 до 25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25 до30 лет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30 до 35лет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35 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446377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учителя -  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14,2%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 учителей –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35,7%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учителя-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14,2%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учителей-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35,7%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792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3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363" y="83127"/>
            <a:ext cx="10515600" cy="103447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самообразования 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46042"/>
              </p:ext>
            </p:extLst>
          </p:nvPr>
        </p:nvGraphicFramePr>
        <p:xfrm>
          <a:off x="387927" y="1043702"/>
          <a:ext cx="11573164" cy="5787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542">
                  <a:extLst>
                    <a:ext uri="{9D8B030D-6E8A-4147-A177-3AD203B41FA5}">
                      <a16:colId xmlns:a16="http://schemas.microsoft.com/office/drawing/2014/main" val="2238465641"/>
                    </a:ext>
                  </a:extLst>
                </a:gridCol>
                <a:gridCol w="5671616">
                  <a:extLst>
                    <a:ext uri="{9D8B030D-6E8A-4147-A177-3AD203B41FA5}">
                      <a16:colId xmlns:a16="http://schemas.microsoft.com/office/drawing/2014/main" val="4224601171"/>
                    </a:ext>
                  </a:extLst>
                </a:gridCol>
                <a:gridCol w="4110006">
                  <a:extLst>
                    <a:ext uri="{9D8B030D-6E8A-4147-A177-3AD203B41FA5}">
                      <a16:colId xmlns:a16="http://schemas.microsoft.com/office/drawing/2014/main" val="3808983762"/>
                    </a:ext>
                  </a:extLst>
                </a:gridCol>
              </a:tblGrid>
              <a:tr h="389661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Ф.И.О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учителя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самообразования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406015" indent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406015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ссылка на план самообразования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121082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Ахметова Г.М.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функциональной грамотности младших школьников на уроках русского языка и литературного чтения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https://nsportal.ru/ahmetova-guliya-minaztinovna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559313"/>
                  </a:ext>
                </a:extLst>
              </a:tr>
              <a:tr h="51317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Бунчеева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А.М.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как основы учебно-познавательной компетентности школьников младших классов в рамках предметов литературного чтения и окружающего мира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http://webobr.ru/index.php/lichnyj-kabinet/1055:anna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166819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младших школьников на уроках в начальной школе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https://nsportal.ru/esipova-elena-valerevna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293941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Нуриахметова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В.А.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читательской грамотности младших школьников условиях реализации обновлённых ФГОС НОО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https://nsportal.ru/nuriahmetovaveneraanasovna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81328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Манакова Т.А.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 приемы и методы формирования функциональной грамотности в начальной школе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http://webobr.ru/index.php/lichnyj-kabinet/1139:tatyana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096678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Гильмутдинова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учащихся как основа развития мотивированной компетентности личности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http://indiragil.ukit.me/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774184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Прокопичева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текстом как основной способ формирования читательской грамотности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http://webobr.ru/index.php/lichnyj-kabinet/1936:lyudmila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504211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Егорова Л.В.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навыков опытно-исследовательской деятельности как форма повышения интереса учащихся к предмету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https://nsportal.ru/lyudmila-vladimirovna-egorova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820502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Самсонова Е.А.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учащихся через технологию проблемно – диалогического обучения на уроках  в начальной школе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http://eas-len.ucoz.com/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73596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Дьякова Н.И.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формирования функциональной грамотности младших школьников в условиях учебной деятельности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http://sites.google.com/site/nadezhdaivanovnadyakova/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116283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Хаертдинова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Х.Г.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логического мышления младших школьников в условиях реализации функциональной грамотности"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http://hairetdinova.school2-lens.edusite.ru/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751018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Гильмутдинова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М.Н.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читательской грамотности младших школьников в условиях реализации ФГОС НОО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http://sites.google.com/site/gilmutdinovaschool/home/g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232992"/>
                  </a:ext>
                </a:extLst>
              </a:tr>
              <a:tr h="389661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Ризванова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Г.М.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младших школьников через работу с текстом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https://galiyarizvanova.wixsite.com/myportfolio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99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0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5087" y="909697"/>
            <a:ext cx="49058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2021-2022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учебном году было проведено 4 заседания  школьного методического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объединения.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94046" y="909696"/>
            <a:ext cx="51806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50%  коллектива успешно прошли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подготовку по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будущего».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7173" y="2360027"/>
            <a:ext cx="4963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приняли   участие в семинарах, педсоветах, конференциях, форумах, педагогических чтениях,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7173" y="3618271"/>
            <a:ext cx="54437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 педагог в течение года работал по выбранной методической теме, повышая свое педагогическое мастерство. С целью накопления, систематизации материала по своей методической теме каждый учитель ведет «портфолио», где отражаются результаты педагогической деятельности.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175" y="2179143"/>
            <a:ext cx="47316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проводились проверки по плану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итогам проверки были написаны аналитические справки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72" y="3756365"/>
            <a:ext cx="4441061" cy="2901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34930" y="74918"/>
            <a:ext cx="5718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 мышление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875" y="158052"/>
            <a:ext cx="1770218" cy="176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5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097" y="207390"/>
            <a:ext cx="11679809" cy="583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</a:rPr>
              <a:t>Участие учителей в научно-практических конференциях, </a:t>
            </a:r>
            <a:r>
              <a:rPr lang="ru-RU" sz="2700" b="1" dirty="0" err="1">
                <a:solidFill>
                  <a:srgbClr val="0070C0"/>
                </a:solidFill>
              </a:rPr>
              <a:t>вебинарах</a:t>
            </a:r>
            <a:r>
              <a:rPr lang="ru-RU" sz="2700" b="1" dirty="0">
                <a:solidFill>
                  <a:srgbClr val="0070C0"/>
                </a:solidFill>
              </a:rPr>
              <a:t>, семинарах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859522"/>
              </p:ext>
            </p:extLst>
          </p:nvPr>
        </p:nvGraphicFramePr>
        <p:xfrm>
          <a:off x="424207" y="537324"/>
          <a:ext cx="11425288" cy="607516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205871">
                  <a:extLst>
                    <a:ext uri="{9D8B030D-6E8A-4147-A177-3AD203B41FA5}">
                      <a16:colId xmlns:a16="http://schemas.microsoft.com/office/drawing/2014/main" val="2280761897"/>
                    </a:ext>
                  </a:extLst>
                </a:gridCol>
                <a:gridCol w="6636471">
                  <a:extLst>
                    <a:ext uri="{9D8B030D-6E8A-4147-A177-3AD203B41FA5}">
                      <a16:colId xmlns:a16="http://schemas.microsoft.com/office/drawing/2014/main" val="2552489833"/>
                    </a:ext>
                  </a:extLst>
                </a:gridCol>
                <a:gridCol w="2582946">
                  <a:extLst>
                    <a:ext uri="{9D8B030D-6E8A-4147-A177-3AD203B41FA5}">
                      <a16:colId xmlns:a16="http://schemas.microsoft.com/office/drawing/2014/main" val="1873306827"/>
                    </a:ext>
                  </a:extLst>
                </a:gridCol>
              </a:tblGrid>
              <a:tr h="3393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Ф.И.О. педагога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Название профессионального конкурса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Уровень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511022"/>
                  </a:ext>
                </a:extLst>
              </a:tr>
              <a:tr h="565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Прокопичева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Л.И.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 «Функциональная грамотность младших школьников: понятие, виды и значение в развитие младших школьников.»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418691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Гильмутдинова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М.Н.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«Инновационные педагогические технологии в УВП»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681450"/>
                  </a:ext>
                </a:extLst>
              </a:tr>
              <a:tr h="565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Есипова Е.В.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Региональный мастер-класс от Яндекс. Учебника.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«Инновационные педагогические технологии в УВП»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региональный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402743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Меренкова Е.А.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Межрегиональный конкурс «Цифровая школа </a:t>
                      </a:r>
                      <a:r>
                        <a:rPr lang="ru-RU" sz="1400" dirty="0" err="1">
                          <a:effectLst/>
                        </a:rPr>
                        <a:t>Учи.ру</a:t>
                      </a:r>
                      <a:r>
                        <a:rPr lang="ru-RU" sz="1400" dirty="0">
                          <a:effectLst/>
                        </a:rPr>
                        <a:t> 2021-2022»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межрегиональный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123993"/>
                  </a:ext>
                </a:extLst>
              </a:tr>
              <a:tr h="45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Егорова Л.В.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«Использование Онлайн – ресурсов в проектной деятельности учащихся начальной школы»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989687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Ахметова Г.М.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«Инновационные педагогические технологии в УВП»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41320"/>
                  </a:ext>
                </a:extLst>
              </a:tr>
              <a:tr h="45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Гильмутдинова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И.А.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«Использование Онлайн – ресурсов в проектной деятельности учащихся начальной школы»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325055"/>
                  </a:ext>
                </a:extLst>
              </a:tr>
              <a:tr h="565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Нуриахметова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В.А.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 «Функциональная грамотность младших школьников: понятие, виды и значение в развитие младших школьников.»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742231"/>
                  </a:ext>
                </a:extLst>
              </a:tr>
              <a:tr h="311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Ризванова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Г.М.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 «Горизонты педагогики. Функциональная грамотность»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федеральный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205130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Бунчеева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А.М.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 «Функциональная грамотность младшего школьника»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федеральный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9258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Самсонова Е.А.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Межрегиональный конкурс «Цифровая школа </a:t>
                      </a:r>
                      <a:r>
                        <a:rPr lang="ru-RU" sz="1400" dirty="0" err="1">
                          <a:effectLst/>
                        </a:rPr>
                        <a:t>Учи.ру</a:t>
                      </a:r>
                      <a:r>
                        <a:rPr lang="ru-RU" sz="1400" dirty="0">
                          <a:effectLst/>
                        </a:rPr>
                        <a:t> 2021-2022»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межрегиональный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982629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Манакова Т.А.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Цифровая школа </a:t>
                      </a:r>
                      <a:r>
                        <a:rPr lang="ru-RU" sz="1400" dirty="0" err="1">
                          <a:effectLst/>
                        </a:rPr>
                        <a:t>Учи.ру</a:t>
                      </a:r>
                      <a:r>
                        <a:rPr lang="ru-RU" sz="1400" dirty="0">
                          <a:effectLst/>
                        </a:rPr>
                        <a:t>: инновационный метод обучения.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республиканский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224591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Дьякова Н.И.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 «Функциональная грамотность младшего школьника»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федеральный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547859"/>
                  </a:ext>
                </a:extLst>
              </a:tr>
              <a:tr h="339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Хаертдинова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Х.Г.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Вебинар</a:t>
                      </a:r>
                      <a:r>
                        <a:rPr lang="ru-RU" sz="1400" dirty="0">
                          <a:effectLst/>
                        </a:rPr>
                        <a:t> «Функциональная грамотность. Учимся для жизни»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всероссийский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06" marR="2890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602004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845050" y="1776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4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Список литературы и интернет источников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qrcoder.ru/code/?http%3A%2F%2Fhttps%3A%2F%2Fnsportal.ru%2Fuser%2F974601%2Fpage%2Fformirovanie-funktsionalnoy-gramotnosti-mladshih-shkolnikov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5" y="1630939"/>
            <a:ext cx="1452562" cy="14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teacher.yandex.ru%2Fposts%2Frazvivaem-funktsionalnuyu-gramotnost-na-urokakh-v-nachalnoy-shkole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6" y="3571298"/>
            <a:ext cx="1398496" cy="129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vogazeta.ru%2Farticles%2F2020%2F11%2F11%2Fvo_school_yandex%2F15579-chto_takoe_funktsionalnaya_gramotnost_i_kak_eyo_razvivat_v_nachalnoy_shkole%3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5" y="5355359"/>
            <a:ext cx="1412877" cy="137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qrcoder.ru/code/?https%3A%2F%2Fwww.art-talant.org%2Fpublikacii%2F52072-sovremennye-priemy-i-metody-formirovaniya-funkcionalynoy-gramotnosti-v-nachalynoy-shkole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602" y="3248355"/>
            <a:ext cx="1355439" cy="135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www.maam.ru%2Fdetskijsad%2Fdoklad-rabota-s-tekstom-kak-osnovnoi-sposob-formirovanija-chitatelskoi-funkcionalnoi-gramotnosti-obuchayuschihsja.html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080" y="1416710"/>
            <a:ext cx="1355439" cy="135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7491" y="1443841"/>
            <a:ext cx="817418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1.Царегородцева</a:t>
            </a:r>
            <a:r>
              <a:rPr lang="ru-RU" dirty="0"/>
              <a:t>, Е. А. Формирование когнитивного опыта как основы функциональной грамотности младших школьников / Е. А. </a:t>
            </a:r>
            <a:r>
              <a:rPr lang="ru-RU" dirty="0" err="1"/>
              <a:t>Царегородцева</a:t>
            </a:r>
            <a:r>
              <a:rPr lang="ru-RU" dirty="0"/>
              <a:t> // Детство, открытое миру : сборник материалов Всероссийской научно-практической конференции с международным участием. - 2020. - С. 95-98. </a:t>
            </a:r>
            <a:r>
              <a:rPr lang="ru-RU" dirty="0" smtClean="0"/>
              <a:t>2.Варавина</a:t>
            </a:r>
            <a:r>
              <a:rPr lang="ru-RU" dirty="0"/>
              <a:t>, О. С. </a:t>
            </a:r>
            <a:r>
              <a:rPr lang="ru-RU" dirty="0" smtClean="0"/>
              <a:t>Формирование </a:t>
            </a:r>
            <a:r>
              <a:rPr lang="ru-RU" dirty="0"/>
              <a:t>функциональной грамотности детей младшего школьного возраста на уроках изобразительного искусства // Педагогический поиск. - 2020. - № 3. - С. 13-16. </a:t>
            </a:r>
            <a:endParaRPr lang="ru-RU" dirty="0" smtClean="0"/>
          </a:p>
          <a:p>
            <a:r>
              <a:rPr lang="ru-RU" dirty="0" smtClean="0"/>
              <a:t>3.Кузнецова</a:t>
            </a:r>
            <a:r>
              <a:rPr lang="ru-RU" dirty="0"/>
              <a:t>, Н. </a:t>
            </a:r>
            <a:r>
              <a:rPr lang="ru-RU" dirty="0" err="1" smtClean="0"/>
              <a:t>М.Внеурочная</a:t>
            </a:r>
            <a:r>
              <a:rPr lang="ru-RU" dirty="0" smtClean="0"/>
              <a:t> </a:t>
            </a:r>
            <a:r>
              <a:rPr lang="ru-RU" dirty="0"/>
              <a:t>деятельность как компонент образовательного процесса, обеспечивающий формирование функциональной грамотности учащихся / Н. М. Кузнецова, А. А. Денисова // Региональное образование: современные тенденции.- 2020. - № 1 (40). - С. </a:t>
            </a:r>
            <a:r>
              <a:rPr lang="ru-RU" dirty="0" smtClean="0"/>
              <a:t>123-126</a:t>
            </a:r>
          </a:p>
          <a:p>
            <a:r>
              <a:rPr lang="ru-RU" dirty="0"/>
              <a:t>4. Жумабаева, А. Е. Проблемы формирования функциональной грамотности учащихся начальных классов и пути их решения А. Е. Жумабаева, А. Б. Ы. Ы. </a:t>
            </a:r>
            <a:r>
              <a:rPr lang="ru-RU" dirty="0" err="1"/>
              <a:t>Тоқан</a:t>
            </a:r>
            <a:r>
              <a:rPr lang="ru-RU" dirty="0"/>
              <a:t> // Образование в XXI веке : сборник материалов III Международной научно-практической конференции. – Москва, 2020. - С. 351-356</a:t>
            </a:r>
            <a:r>
              <a:rPr lang="ru-RU" dirty="0" smtClean="0"/>
              <a:t>.</a:t>
            </a:r>
          </a:p>
          <a:p>
            <a:r>
              <a:rPr lang="ru-RU" dirty="0"/>
              <a:t>5. </a:t>
            </a:r>
            <a:r>
              <a:rPr lang="ru-RU" dirty="0" smtClean="0"/>
              <a:t>Любимов</a:t>
            </a:r>
            <a:r>
              <a:rPr lang="ru-RU" dirty="0"/>
              <a:t>, М. Л. Формирование функциональной грамотности у детей с ограниченными возможностями здоровья на основе развития проектной деятельности / М. Л. Любимов, О. Г. Приходько, М. О. Захарова, А. А. </a:t>
            </a:r>
            <a:r>
              <a:rPr lang="ru-RU" dirty="0" err="1"/>
              <a:t>Мокс</a:t>
            </a:r>
            <a:r>
              <a:rPr lang="ru-RU" dirty="0"/>
              <a:t> // Специальное образование. - 2020. - № 2 (58). - С. 73-93. </a:t>
            </a:r>
          </a:p>
        </p:txBody>
      </p:sp>
      <p:pic>
        <p:nvPicPr>
          <p:cNvPr id="1036" name="Picture 12" descr="http://qrcoder.ru/code/?https%3A%2F%2Flytgimnazian7.edumsko.ru%2Factivity%2Ffg%2Fdoc%2F1231116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201" y="5080000"/>
            <a:ext cx="1350243" cy="135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1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7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70C0"/>
                </a:solidFill>
              </a:rPr>
              <a:t>Обобщение опыта работы учителей начальных классов через СМИ</a:t>
            </a:r>
            <a:r>
              <a:rPr lang="ru-RU" dirty="0"/>
              <a:t/>
            </a:r>
            <a:br>
              <a:rPr lang="ru-RU" dirty="0"/>
            </a:b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68491960"/>
              </p:ext>
            </p:extLst>
          </p:nvPr>
        </p:nvGraphicFramePr>
        <p:xfrm>
          <a:off x="101600" y="480289"/>
          <a:ext cx="11951855" cy="6298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357">
                  <a:extLst>
                    <a:ext uri="{9D8B030D-6E8A-4147-A177-3AD203B41FA5}">
                      <a16:colId xmlns:a16="http://schemas.microsoft.com/office/drawing/2014/main" val="3776236467"/>
                    </a:ext>
                  </a:extLst>
                </a:gridCol>
                <a:gridCol w="6030547">
                  <a:extLst>
                    <a:ext uri="{9D8B030D-6E8A-4147-A177-3AD203B41FA5}">
                      <a16:colId xmlns:a16="http://schemas.microsoft.com/office/drawing/2014/main" val="785256572"/>
                    </a:ext>
                  </a:extLst>
                </a:gridCol>
                <a:gridCol w="3983951">
                  <a:extLst>
                    <a:ext uri="{9D8B030D-6E8A-4147-A177-3AD203B41FA5}">
                      <a16:colId xmlns:a16="http://schemas.microsoft.com/office/drawing/2014/main" val="2801857986"/>
                    </a:ext>
                  </a:extLst>
                </a:gridCol>
              </a:tblGrid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Ф.И.О.учителя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публикации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и дата публикации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99987"/>
                  </a:ext>
                </a:extLst>
              </a:tr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Прокопичева</a:t>
                      </a:r>
                      <a:r>
                        <a:rPr lang="ru-RU" sz="14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Л.И.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 - гражданин своей страны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талантов г. Москва, 04.05.2021; №77562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330047"/>
                  </a:ext>
                </a:extLst>
              </a:tr>
              <a:tr h="20410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Ахметова Г.М.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урока "Звучащий образ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Родины.Правописание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наречий"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талантов г. Москва, 28.12.2020; №73814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960427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Егорова Л.В.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интегрированного урока математики с шахматами.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2021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843587"/>
                  </a:ext>
                </a:extLst>
              </a:tr>
              <a:tr h="238789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Бунчеева А.М.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 деятельность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"Онлайн-обучение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УрГПУ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", 2021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282594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Е.В.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урока " Приставка как часть слова"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Магариф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." январь 2021.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896374"/>
                  </a:ext>
                </a:extLst>
              </a:tr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Е.В.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- класс "Использование технологии перспективного (иммерсионного) чтения на примере междисциплинарных проект - тетрадей («Сказкотека»)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Магариф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.РФ." февраль №173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874953"/>
                  </a:ext>
                </a:extLst>
              </a:tr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Е.В.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математики "Решение простых и составных задач на увеличение и уменьшение числа в несколько раз. Закрепление. 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Межрегиональный конкурс в рамках проекта "Цифровая школа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501521"/>
                  </a:ext>
                </a:extLst>
              </a:tr>
              <a:tr h="59153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Есипова Е.В.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- класс "Использование технологии перспективного (иммерсионного) чтения на примере междисциплинарных проект - тетрадей («Сказкотека»)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15.04.2021 в рамках реализации ДПП ПК учителей нач. классов "Актуальные проблемы повышения качества нач. образования в современных условиях" 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196560"/>
                  </a:ext>
                </a:extLst>
              </a:tr>
              <a:tr h="46270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Ризванова Г.М.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Технологическая карта интегрированнрока по обучению грамоте и шахматам “Знакомство с буквой Ш, ш”.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2021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494065"/>
                  </a:ext>
                </a:extLst>
              </a:tr>
              <a:tr h="23588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Ризванова Г.М.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классного часа “Горжусь своим дедом"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2021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071180"/>
                  </a:ext>
                </a:extLst>
              </a:tr>
              <a:tr h="28772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Гильмутдинова И.А.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урока "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А.П.Чехов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 Ванька"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Инфоурок,2021</a:t>
                      </a:r>
                    </a:p>
                  </a:txBody>
                  <a:tcPr marL="0" marR="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543418"/>
                  </a:ext>
                </a:extLst>
              </a:tr>
              <a:tr h="75739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МанаковаТ.А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улучшить плохой почерк ребёнка: советы родителм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Инфоурок,2021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924564"/>
                  </a:ext>
                </a:extLst>
              </a:tr>
              <a:tr h="59153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Нуриахметова В.А.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"Современные образовательные практики повышения качества начального образования"-мастер-класс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15.04.2021 в рамках реализации ДПП ПК учителей нач. классов "Актуальные проблемы повышения качества нач. образования в современных условиях" 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185147"/>
                  </a:ext>
                </a:extLst>
              </a:tr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Нуриахметова В.А.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Межрегиональный конкурс проектов и исследовательских работ 2Наш прадед-учитель-фронтовик"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08.02.2021 № документа ТК 2488664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30732"/>
                  </a:ext>
                </a:extLst>
              </a:tr>
              <a:tr h="44289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Нуриахметова В.А.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Всероссийский конкурс педмастерства "Взгляд профессионала" разработка урока чтения "Кто хозяин? В.Осеева" 20.01.2021 № документа 20-21-25 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2021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783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7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</TotalTime>
  <Words>2083</Words>
  <Application>Microsoft Office PowerPoint</Application>
  <PresentationFormat>Широкоэкранный</PresentationFormat>
  <Paragraphs>331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ТВОРЧЕСКИЙ ОТЧЕТ  О РАБОТЕ ШКОЛЬНОГО МЕТОДИЧЕСКОГО ОБЪЕДИНЕНИЯ УЧИТЕЛЕЙ НАЧАЛЬНЫХ КЛАССОВ  МБОУ «СОШ №2» МО «Лениногорский муниципальный район» Республики Татарстан </vt:lpstr>
      <vt:lpstr>     Метод «Шести шляп мышления»  Эдварда де Боно </vt:lpstr>
      <vt:lpstr>                                                             ФАКТЫ Методическая тема: «Реализация педагогических условий,  обеспечивающих формирование функциональной грамотности  как основу развития учебно-познавательной компетентности  школьников в начальных классах»  </vt:lpstr>
      <vt:lpstr>Состав  методического объединения</vt:lpstr>
      <vt:lpstr>Темы самообразования </vt:lpstr>
      <vt:lpstr>Презентация PowerPoint</vt:lpstr>
      <vt:lpstr>Участие учителей в научно-практических конференциях, вебинарах, семинарах  </vt:lpstr>
      <vt:lpstr>Список литературы и интернет источников</vt:lpstr>
      <vt:lpstr>Обобщение опыта работы учителей начальных классов через СМИ </vt:lpstr>
      <vt:lpstr>Обобщение опыта работы учителей начальных классов  через платформу ZOOM  </vt:lpstr>
      <vt:lpstr>Конкурсные  мероприятия</vt:lpstr>
      <vt:lpstr>Педагоги с детьми приняли активное участие  в on-lain  олимпиадах, конкурсах «NHШкола»,   « Мирознай», «Интолимп». Учителя и ученики начальной школы  приняли участие во всех образовательных проектах  на платформах: «Учи.ру»   «Я-класс», «Урок цифры», «Педсовет» получив большое количество грамот и дипломов.  </vt:lpstr>
      <vt:lpstr>Творчество Внеклассная работа и внеурочная деятельность</vt:lpstr>
      <vt:lpstr>Проблемы, противоречия</vt:lpstr>
      <vt:lpstr>              Планы на будущее:  - апробировать новые подходы в обучении;  -повышать эффективность использования ИКТ-технологий;  - продолжить изучение обновленные ФГОС НОО;  - совершенствовать приемы использования по формированию функциональной грамотности учащихся начальной школы.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 О РАБОТЕ ШКОЛЬНОГО МЕТОДИЧЕСКОГО ОБЪЕДИНЕНИЯ УЧИТЕЛЕЙ НАЧАЛЬНЫХ КЛАССОВ  МОУ СШ № 55 «Долина знаний»   за 2019-2020 учебный год</dc:title>
  <dc:creator>Марина Владимировна</dc:creator>
  <cp:lastModifiedBy>учитель-3</cp:lastModifiedBy>
  <cp:revision>84</cp:revision>
  <dcterms:created xsi:type="dcterms:W3CDTF">2020-08-25T05:09:04Z</dcterms:created>
  <dcterms:modified xsi:type="dcterms:W3CDTF">2022-04-18T08:49:59Z</dcterms:modified>
</cp:coreProperties>
</file>